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58" autoAdjust="0"/>
    <p:restoredTop sz="83272" autoAdjust="0"/>
  </p:normalViewPr>
  <p:slideViewPr>
    <p:cSldViewPr snapToGrid="0">
      <p:cViewPr varScale="1">
        <p:scale>
          <a:sx n="82" d="100"/>
          <a:sy n="82" d="100"/>
        </p:scale>
        <p:origin x="1165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20D2D-1554-4F87-96BF-DA850D757823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92172D-2129-4862-B257-AFD5385B4B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9413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定制驾驶风格对于提升用户体验所有帮助。传统的模块化系统已探索了驾驶风格个性化策略，能够适应</a:t>
            </a:r>
          </a:p>
          <a:p>
            <a:r>
              <a:rPr lang="zh-CN" altLang="en-US" dirty="0" smtClean="0"/>
              <a:t>特定的驾驶偏好。然而这些方法通常依赖于特定的场景，严重限制了它们在动态真实环境中的</a:t>
            </a:r>
          </a:p>
          <a:p>
            <a:r>
              <a:rPr lang="zh-CN" altLang="en-US" dirty="0" smtClean="0"/>
              <a:t>泛化能力。</a:t>
            </a:r>
            <a:endParaRPr lang="en-US" altLang="zh-CN" dirty="0" smtClean="0"/>
          </a:p>
          <a:p>
            <a:r>
              <a:rPr lang="zh-CN" altLang="en-US" dirty="0" smtClean="0"/>
              <a:t>模块化系统的碎片化特性也阻碍了其大规模真实数据的扩展性。由于这些局限性，个性化在端到端自动驾驶</a:t>
            </a:r>
          </a:p>
          <a:p>
            <a:r>
              <a:rPr lang="zh-CN" altLang="en-US" dirty="0" smtClean="0"/>
              <a:t>（</a:t>
            </a:r>
            <a:r>
              <a:rPr lang="en-US" altLang="zh-CN" dirty="0" smtClean="0"/>
              <a:t>E2EAD</a:t>
            </a:r>
            <a:r>
              <a:rPr lang="zh-CN" altLang="en-US" dirty="0" smtClean="0"/>
              <a:t>）中仍未被深入研究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92172D-2129-4862-B257-AFD5385B4B2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7292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相比于早期的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nuScenes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KITTI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或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Waymo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Open Dataset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OpenScene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具有以下显著优势：</a:t>
            </a:r>
          </a:p>
          <a:p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 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真正的 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3D Occupancy 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标注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细粒度几何表达：传统数据集多使用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3D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边界框（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Bounding Box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）标注车辆和行人，忽略了不规则物体（如树木、建筑、路障、施工区域）的几何细节。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OpenScene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将空间划分为体素（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Voxel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），对每个体素进行占用状态和语义类别的标注。</a:t>
            </a: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全场景感知：不仅标注动态物体，还包含静态背景（如路面、人行道、植被、建筑物），实现了对驾驶环境的“全息”数字化重建。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、通用场景，规模较大；数据时长超过</a:t>
            </a:r>
            <a:r>
              <a:rPr lang="en-US" altLang="zh-CN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120</a:t>
            </a:r>
            <a:r>
              <a:rPr lang="zh-CN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小时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，覆盖了拉斯维加斯、波士顿、匹兹堡、新加坡四个城市的场景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92172D-2129-4862-B257-AFD5385B4B2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74286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03321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633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70257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5016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20104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71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60763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82272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6179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822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194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1F087-B429-40AC-933E-73B5B213A424}" type="datetimeFigureOut">
              <a:rPr lang="zh-CN" altLang="en-US" smtClean="0"/>
              <a:t>2026/2/26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F14062-EF42-4902-873C-69645757C0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19330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40632" y="272716"/>
            <a:ext cx="762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/>
              <a:t>StyleDrive</a:t>
            </a:r>
            <a:r>
              <a:rPr lang="en-US" altLang="zh-CN" sz="2400" b="1" dirty="0"/>
              <a:t>: Towards Driving-Style Aware </a:t>
            </a:r>
            <a:endParaRPr lang="en-US" altLang="zh-CN" sz="2400" dirty="0" smtClean="0"/>
          </a:p>
          <a:p>
            <a:r>
              <a:rPr lang="en-US" altLang="zh-CN" sz="2400" b="1" dirty="0"/>
              <a:t>Benchmarking of End-To-End Autonomous </a:t>
            </a:r>
            <a:r>
              <a:rPr lang="en-US" altLang="zh-CN" sz="2400" b="1" dirty="0" smtClean="0"/>
              <a:t>Driving AAAI 2026</a:t>
            </a:r>
            <a:endParaRPr lang="zh-CN" altLang="en-US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175627" y="1708853"/>
            <a:ext cx="547111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Motivation:</a:t>
            </a:r>
          </a:p>
          <a:p>
            <a:r>
              <a:rPr lang="en-US" altLang="zh-CN" sz="2000" dirty="0"/>
              <a:t>1</a:t>
            </a:r>
            <a:r>
              <a:rPr lang="zh-CN" altLang="en-US" sz="2000" dirty="0"/>
              <a:t>、驾驶风格与</a:t>
            </a:r>
            <a:r>
              <a:rPr lang="zh-CN" altLang="en-US" sz="2000" dirty="0"/>
              <a:t>用户偏好对齐对于提升舒适性</a:t>
            </a:r>
            <a:r>
              <a:rPr lang="zh-CN" altLang="en-US" sz="2000" dirty="0"/>
              <a:t>、安全性至关重要</a:t>
            </a:r>
            <a:endParaRPr lang="en-US" altLang="zh-CN" sz="2000" dirty="0"/>
          </a:p>
          <a:p>
            <a:endParaRPr lang="en-US" altLang="zh-CN" sz="2000" dirty="0" smtClean="0">
              <a:ea typeface="宋体" panose="02010600030101010101" pitchFamily="2" charset="-122"/>
            </a:endParaRPr>
          </a:p>
          <a:p>
            <a:r>
              <a:rPr lang="en-US" altLang="zh-CN" sz="2000" dirty="0"/>
              <a:t>2</a:t>
            </a:r>
            <a:r>
              <a:rPr lang="zh-CN" altLang="en-US" sz="2000" dirty="0"/>
              <a:t>、</a:t>
            </a:r>
            <a:r>
              <a:rPr lang="zh-CN" altLang="en-US" sz="2000" dirty="0"/>
              <a:t>模块化系统的碎片化</a:t>
            </a:r>
            <a:r>
              <a:rPr lang="zh-CN" altLang="en-US" sz="2000" dirty="0"/>
              <a:t>特性，使得驾驶风格个性化</a:t>
            </a:r>
            <a:r>
              <a:rPr lang="zh-CN" altLang="en-US" sz="2000" dirty="0"/>
              <a:t>在端到端自动</a:t>
            </a:r>
            <a:r>
              <a:rPr lang="zh-CN" altLang="en-US" sz="2000" dirty="0"/>
              <a:t>驾驶中</a:t>
            </a:r>
            <a:r>
              <a:rPr lang="zh-CN" altLang="en-US" sz="2000" dirty="0"/>
              <a:t>仍未被深入研究</a:t>
            </a:r>
          </a:p>
          <a:p>
            <a:endParaRPr lang="en-US" altLang="zh-CN" sz="2000" dirty="0"/>
          </a:p>
        </p:txBody>
      </p:sp>
      <p:sp>
        <p:nvSpPr>
          <p:cNvPr id="6" name="文本框 5"/>
          <p:cNvSpPr txBox="1"/>
          <p:nvPr/>
        </p:nvSpPr>
        <p:spPr>
          <a:xfrm>
            <a:off x="5714031" y="1708852"/>
            <a:ext cx="58134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Contribution</a:t>
            </a:r>
            <a:r>
              <a:rPr lang="en-US" altLang="zh-CN" sz="2000" dirty="0" smtClean="0"/>
              <a:t>:</a:t>
            </a:r>
          </a:p>
          <a:p>
            <a:r>
              <a:rPr lang="en-US" altLang="zh-CN" sz="2000" dirty="0"/>
              <a:t>1</a:t>
            </a:r>
            <a:r>
              <a:rPr lang="zh-CN" altLang="en-US" sz="2000" dirty="0"/>
              <a:t>、</a:t>
            </a:r>
            <a:r>
              <a:rPr lang="zh-CN" altLang="en-US" sz="2000" dirty="0"/>
              <a:t>开源了一个真实世界数据集，涵盖了各种交通场景下的客观行为</a:t>
            </a:r>
            <a:r>
              <a:rPr lang="zh-CN" altLang="en-US" sz="2000" dirty="0"/>
              <a:t>和驾驶</a:t>
            </a:r>
            <a:r>
              <a:rPr lang="zh-CN" altLang="en-US" sz="2000" dirty="0"/>
              <a:t>风格偏好</a:t>
            </a:r>
            <a:r>
              <a:rPr lang="zh-CN" altLang="en-US" sz="2000" dirty="0" smtClean="0"/>
              <a:t>标注</a:t>
            </a:r>
            <a:endParaRPr lang="en-US" altLang="zh-CN" sz="2000" dirty="0" smtClean="0"/>
          </a:p>
          <a:p>
            <a:endParaRPr lang="en-US" altLang="zh-CN" sz="2000" dirty="0"/>
          </a:p>
          <a:p>
            <a:r>
              <a:rPr lang="en-US" altLang="zh-CN" sz="2000" dirty="0"/>
              <a:t>2</a:t>
            </a:r>
            <a:r>
              <a:rPr lang="zh-CN" altLang="en-US" sz="2000" dirty="0"/>
              <a:t>、</a:t>
            </a:r>
            <a:r>
              <a:rPr lang="zh-CN" altLang="en-US" sz="2000" dirty="0"/>
              <a:t>设计了一个自动化标注流程</a:t>
            </a:r>
            <a:r>
              <a:rPr lang="zh-CN" altLang="en-US" sz="2000" dirty="0" smtClean="0"/>
              <a:t>，结合基于白盒规则、</a:t>
            </a:r>
            <a:r>
              <a:rPr lang="zh-CN" altLang="en-US" sz="2000" dirty="0"/>
              <a:t>视觉语言模型</a:t>
            </a:r>
            <a:r>
              <a:rPr lang="zh-CN" altLang="en-US" sz="2000" dirty="0"/>
              <a:t>推理，生产</a:t>
            </a:r>
            <a:r>
              <a:rPr lang="zh-CN" altLang="en-US" sz="2000" dirty="0" smtClean="0"/>
              <a:t>高质量驾驶</a:t>
            </a:r>
            <a:r>
              <a:rPr lang="zh-CN" altLang="en-US" sz="2000" dirty="0"/>
              <a:t>风格</a:t>
            </a:r>
            <a:r>
              <a:rPr lang="zh-CN" altLang="en-US" sz="2000" dirty="0"/>
              <a:t>标签</a:t>
            </a:r>
            <a:endParaRPr lang="en-US" altLang="zh-CN" sz="20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77" y="3959960"/>
            <a:ext cx="4956618" cy="220156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762" y="3955622"/>
            <a:ext cx="4838013" cy="2205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0760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66274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 </a:t>
            </a:r>
            <a:r>
              <a:rPr lang="zh-CN" altLang="en-US" sz="3200" dirty="0"/>
              <a:t>数据</a:t>
            </a:r>
            <a:r>
              <a:rPr lang="zh-CN" altLang="en-US" sz="3200" dirty="0" smtClean="0"/>
              <a:t>集构建</a:t>
            </a:r>
            <a:endParaRPr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6262" y="611559"/>
            <a:ext cx="7423513" cy="28878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353" y="934099"/>
            <a:ext cx="2887112" cy="2214017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146406" y="3148116"/>
            <a:ext cx="19734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基于</a:t>
            </a:r>
            <a:r>
              <a:rPr lang="en-US" altLang="zh-CN" dirty="0" err="1" smtClean="0"/>
              <a:t>OpenScene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61730" y="3791535"/>
            <a:ext cx="532614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 smtClean="0"/>
              <a:t>驾驶风格定义：根据</a:t>
            </a:r>
            <a:r>
              <a:rPr lang="zh-CN" altLang="en-US" sz="2000" dirty="0"/>
              <a:t>速度趋势、平均车速、峰值加速度、</a:t>
            </a:r>
            <a:r>
              <a:rPr lang="zh-CN" altLang="en-US" sz="2000" dirty="0" smtClean="0"/>
              <a:t>加速度变化</a:t>
            </a:r>
            <a:r>
              <a:rPr lang="zh-CN" altLang="en-US" sz="2000" dirty="0"/>
              <a:t>率以及</a:t>
            </a:r>
            <a:r>
              <a:rPr lang="zh-CN" altLang="en-US" sz="2000" dirty="0" smtClean="0"/>
              <a:t>安全距离等确定 </a:t>
            </a:r>
            <a:endParaRPr lang="zh-CN" altLang="en-US" sz="2000" dirty="0"/>
          </a:p>
          <a:p>
            <a:r>
              <a:rPr lang="en-US" altLang="zh-CN" sz="2000" dirty="0"/>
              <a:t>• </a:t>
            </a:r>
            <a:r>
              <a:rPr lang="zh-CN" altLang="en-US" sz="2000" dirty="0"/>
              <a:t>激进</a:t>
            </a:r>
            <a:r>
              <a:rPr lang="en-US" altLang="zh-CN" sz="2000" dirty="0"/>
              <a:t>(A):</a:t>
            </a:r>
            <a:r>
              <a:rPr lang="zh-CN" altLang="en-US" sz="2000" dirty="0"/>
              <a:t>不安全</a:t>
            </a:r>
            <a:r>
              <a:rPr lang="zh-CN" altLang="en-US" sz="2000" dirty="0"/>
              <a:t>跟车</a:t>
            </a:r>
            <a:r>
              <a:rPr lang="zh-CN" altLang="en-US" sz="2000" dirty="0"/>
              <a:t>比例</a:t>
            </a:r>
            <a:r>
              <a:rPr lang="zh-CN" altLang="en-US" sz="2000" dirty="0"/>
              <a:t>较高</a:t>
            </a:r>
            <a:r>
              <a:rPr lang="zh-CN" altLang="en-US" sz="2000" dirty="0" smtClean="0"/>
              <a:t>，或速度</a:t>
            </a:r>
            <a:r>
              <a:rPr lang="zh-CN" altLang="en-US" sz="2000" dirty="0"/>
              <a:t>、</a:t>
            </a:r>
            <a:r>
              <a:rPr lang="zh-CN" altLang="en-US" sz="2000" dirty="0"/>
              <a:t>加速度</a:t>
            </a:r>
            <a:r>
              <a:rPr lang="zh-CN" altLang="en-US" sz="2000" dirty="0" smtClean="0"/>
              <a:t>等显著超出</a:t>
            </a:r>
            <a:r>
              <a:rPr lang="zh-CN" altLang="en-US" sz="2000" dirty="0"/>
              <a:t>正常值</a:t>
            </a:r>
            <a:r>
              <a:rPr lang="zh-CN" altLang="en-US" sz="2000" dirty="0" smtClean="0"/>
              <a:t>时</a:t>
            </a:r>
            <a:endParaRPr lang="zh-CN" altLang="en-US" sz="2000" dirty="0"/>
          </a:p>
          <a:p>
            <a:r>
              <a:rPr lang="en-US" altLang="zh-CN" sz="2000" dirty="0"/>
              <a:t>• </a:t>
            </a:r>
            <a:r>
              <a:rPr lang="zh-CN" altLang="en-US" sz="2000" dirty="0"/>
              <a:t>保守</a:t>
            </a:r>
            <a:r>
              <a:rPr lang="en-US" altLang="zh-CN" sz="2000" dirty="0"/>
              <a:t>(C</a:t>
            </a:r>
            <a:r>
              <a:rPr lang="en-US" altLang="zh-CN" sz="2000" dirty="0" smtClean="0"/>
              <a:t>):</a:t>
            </a:r>
            <a:r>
              <a:rPr lang="zh-CN" altLang="en-US" sz="2000" dirty="0" smtClean="0"/>
              <a:t>自</a:t>
            </a:r>
            <a:r>
              <a:rPr lang="zh-CN" altLang="en-US" sz="2000" dirty="0"/>
              <a:t>车保持低速、加速度变化小，或与前车始终保持较大距离</a:t>
            </a:r>
            <a:r>
              <a:rPr lang="zh-CN" altLang="en-US" sz="2000" dirty="0" smtClean="0"/>
              <a:t>时</a:t>
            </a:r>
            <a:endParaRPr lang="zh-CN" altLang="en-US" sz="2000" dirty="0"/>
          </a:p>
          <a:p>
            <a:r>
              <a:rPr lang="en-US" altLang="zh-CN" sz="2000" dirty="0"/>
              <a:t>• </a:t>
            </a:r>
            <a:r>
              <a:rPr lang="zh-CN" altLang="en-US" sz="2000" dirty="0"/>
              <a:t>正常</a:t>
            </a:r>
            <a:r>
              <a:rPr lang="en-US" altLang="zh-CN" sz="2000" dirty="0"/>
              <a:t>(N):</a:t>
            </a:r>
            <a:r>
              <a:rPr lang="zh-CN" altLang="en-US" sz="2000" dirty="0"/>
              <a:t>分</a:t>
            </a:r>
            <a:r>
              <a:rPr lang="zh-CN" altLang="en-US" sz="2000" dirty="0"/>
              <a:t>配给不满足任一极端条件的</a:t>
            </a:r>
            <a:r>
              <a:rPr lang="zh-CN" altLang="en-US" sz="2000" dirty="0" smtClean="0"/>
              <a:t>样本</a:t>
            </a:r>
            <a:endParaRPr lang="zh-CN" altLang="en-US" sz="2000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87878" y="3724375"/>
            <a:ext cx="6105934" cy="2496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4953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66274"/>
          </a:xfrm>
        </p:spPr>
        <p:txBody>
          <a:bodyPr>
            <a:normAutofit/>
          </a:bodyPr>
          <a:lstStyle/>
          <a:p>
            <a:r>
              <a:rPr lang="zh-CN" altLang="en-US" sz="3200" dirty="0" smtClean="0"/>
              <a:t> 驾驶偏好建模与标注框架</a:t>
            </a:r>
            <a:endParaRPr lang="zh-CN" altLang="en-US" sz="3200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5139" y="697107"/>
            <a:ext cx="6619031" cy="313820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199347" y="3947735"/>
            <a:ext cx="6283792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200"/>
              </a:lnSpc>
            </a:pPr>
            <a:r>
              <a:rPr lang="en-US" altLang="zh-CN" sz="1600" dirty="0" smtClean="0"/>
              <a:t>3</a:t>
            </a:r>
            <a:r>
              <a:rPr lang="zh-CN" altLang="en-US" sz="1600" dirty="0" smtClean="0"/>
              <a:t>、</a:t>
            </a:r>
            <a:r>
              <a:rPr lang="zh-CN" altLang="en-US" sz="1600" b="1" dirty="0" smtClean="0"/>
              <a:t>基于白盒规则</a:t>
            </a:r>
            <a:r>
              <a:rPr lang="zh-CN" altLang="en-US" sz="1600" b="1" dirty="0" smtClean="0"/>
              <a:t>的</a:t>
            </a:r>
            <a:r>
              <a:rPr lang="zh-CN" altLang="en-US" sz="1600" b="1" dirty="0" smtClean="0"/>
              <a:t>客观</a:t>
            </a:r>
            <a:r>
              <a:rPr lang="zh-CN" altLang="en-US" sz="1600" b="1" dirty="0"/>
              <a:t>偏好</a:t>
            </a:r>
            <a:r>
              <a:rPr lang="zh-CN" altLang="en-US" sz="1600" b="1" dirty="0" smtClean="0"/>
              <a:t>标注</a:t>
            </a:r>
            <a:r>
              <a:rPr lang="zh-CN" altLang="en-US" sz="1600" dirty="0" smtClean="0"/>
              <a:t>：</a:t>
            </a:r>
            <a:endParaRPr lang="en-US" altLang="zh-CN" sz="1600" dirty="0" smtClean="0"/>
          </a:p>
          <a:p>
            <a:pPr>
              <a:lnSpc>
                <a:spcPts val="2200"/>
              </a:lnSpc>
            </a:pPr>
            <a:r>
              <a:rPr lang="en-US" altLang="zh-CN" sz="1600" dirty="0"/>
              <a:t>• </a:t>
            </a:r>
            <a:r>
              <a:rPr lang="zh-CN" altLang="en-US" sz="1600" dirty="0"/>
              <a:t>低速行驶和在交叉路口留有较大的安全余量，</a:t>
            </a:r>
            <a:r>
              <a:rPr lang="zh-CN" altLang="en-US" sz="1600" dirty="0" smtClean="0"/>
              <a:t>反映保守的</a:t>
            </a:r>
            <a:r>
              <a:rPr lang="zh-CN" altLang="en-US" sz="1600" dirty="0"/>
              <a:t>驾驶倾向； </a:t>
            </a:r>
            <a:endParaRPr lang="zh-CN" altLang="en-US" sz="1600" dirty="0" smtClean="0"/>
          </a:p>
          <a:p>
            <a:pPr>
              <a:lnSpc>
                <a:spcPts val="2200"/>
              </a:lnSpc>
            </a:pPr>
            <a:r>
              <a:rPr lang="en-US" altLang="zh-CN" sz="1600" dirty="0"/>
              <a:t>• </a:t>
            </a:r>
            <a:r>
              <a:rPr lang="zh-CN" altLang="en-US" sz="1600" dirty="0"/>
              <a:t>突然变道</a:t>
            </a:r>
            <a:r>
              <a:rPr lang="zh-CN" altLang="en-US" sz="1600" dirty="0" smtClean="0"/>
              <a:t>且跟</a:t>
            </a:r>
            <a:r>
              <a:rPr lang="zh-CN" altLang="en-US" sz="1600" dirty="0"/>
              <a:t>车距离过小，表明具有攻击性行为； </a:t>
            </a:r>
            <a:endParaRPr lang="zh-CN" altLang="en-US" sz="1600" dirty="0" smtClean="0"/>
          </a:p>
          <a:p>
            <a:pPr>
              <a:lnSpc>
                <a:spcPts val="2200"/>
              </a:lnSpc>
            </a:pPr>
            <a:r>
              <a:rPr lang="en-US" altLang="zh-CN" sz="1600" dirty="0"/>
              <a:t>• </a:t>
            </a:r>
            <a:r>
              <a:rPr lang="zh-CN" altLang="en-US" sz="1600" dirty="0" smtClean="0"/>
              <a:t>跟车与保持</a:t>
            </a:r>
            <a:r>
              <a:rPr lang="zh-CN" altLang="en-US" sz="1600" dirty="0"/>
              <a:t>车道</a:t>
            </a:r>
            <a:r>
              <a:rPr lang="zh-CN" altLang="en-US" sz="1600" dirty="0" smtClean="0"/>
              <a:t>属于</a:t>
            </a:r>
            <a:r>
              <a:rPr lang="zh-CN" altLang="en-US" sz="1600" dirty="0"/>
              <a:t>正常类别。</a:t>
            </a:r>
            <a:endParaRPr lang="en-US" altLang="zh-CN" sz="1600" dirty="0"/>
          </a:p>
          <a:p>
            <a:pPr>
              <a:lnSpc>
                <a:spcPts val="2200"/>
              </a:lnSpc>
            </a:pPr>
            <a:r>
              <a:rPr lang="en-US" altLang="zh-CN" sz="1600" dirty="0"/>
              <a:t>4</a:t>
            </a:r>
            <a:r>
              <a:rPr lang="zh-CN" altLang="en-US" sz="1600" dirty="0"/>
              <a:t>、</a:t>
            </a:r>
            <a:r>
              <a:rPr lang="zh-CN" altLang="en-US" sz="1600" b="1" dirty="0"/>
              <a:t>基于视觉语言模型推理的主观偏好</a:t>
            </a:r>
            <a:r>
              <a:rPr lang="zh-CN" altLang="en-US" sz="1600" b="1" dirty="0" smtClean="0"/>
              <a:t>标注</a:t>
            </a:r>
            <a:r>
              <a:rPr lang="zh-CN" altLang="en-US" sz="1600" dirty="0" smtClean="0"/>
              <a:t>：</a:t>
            </a:r>
            <a:endParaRPr lang="en-US" altLang="zh-CN" sz="1600" dirty="0" smtClean="0"/>
          </a:p>
          <a:p>
            <a:pPr>
              <a:lnSpc>
                <a:spcPts val="2200"/>
              </a:lnSpc>
            </a:pPr>
            <a:r>
              <a:rPr lang="en-US" altLang="zh-CN" sz="1600" dirty="0" smtClean="0"/>
              <a:t>• </a:t>
            </a:r>
            <a:r>
              <a:rPr lang="zh-CN" altLang="en-US" sz="1600" dirty="0" smtClean="0"/>
              <a:t>基于微调后的</a:t>
            </a:r>
            <a:r>
              <a:rPr lang="en-US" altLang="zh-CN" sz="1600" dirty="0" smtClean="0"/>
              <a:t>video-llama3</a:t>
            </a:r>
            <a:endParaRPr lang="en-US" altLang="zh-CN" sz="1600" dirty="0"/>
          </a:p>
          <a:p>
            <a:pPr>
              <a:lnSpc>
                <a:spcPts val="2200"/>
              </a:lnSpc>
            </a:pPr>
            <a:r>
              <a:rPr lang="en-US" altLang="zh-CN" sz="1600" dirty="0" smtClean="0"/>
              <a:t>• </a:t>
            </a:r>
            <a:r>
              <a:rPr lang="zh-CN" altLang="en-US" sz="1600" dirty="0" smtClean="0"/>
              <a:t>给定驾驶</a:t>
            </a:r>
            <a:r>
              <a:rPr lang="zh-CN" altLang="en-US" sz="1600" dirty="0"/>
              <a:t>视频、结构化的场景语义以及相应的提取的自车运动</a:t>
            </a:r>
            <a:r>
              <a:rPr lang="zh-CN" altLang="en-US" sz="1600" dirty="0" smtClean="0"/>
              <a:t>特征</a:t>
            </a:r>
            <a:endParaRPr lang="en-US" altLang="zh-CN" sz="1600" dirty="0" smtClean="0"/>
          </a:p>
          <a:p>
            <a:pPr>
              <a:lnSpc>
                <a:spcPts val="2200"/>
              </a:lnSpc>
            </a:pPr>
            <a:r>
              <a:rPr lang="en-US" altLang="zh-CN" dirty="0"/>
              <a:t>• </a:t>
            </a:r>
            <a:r>
              <a:rPr lang="zh-CN" altLang="en-US" sz="1600" dirty="0"/>
              <a:t>给定回答诸如</a:t>
            </a:r>
            <a:r>
              <a:rPr lang="zh-CN" altLang="en-US" sz="1600" dirty="0" smtClean="0"/>
              <a:t>行为相关</a:t>
            </a:r>
            <a:r>
              <a:rPr lang="zh-CN" altLang="en-US" sz="1600" dirty="0"/>
              <a:t>的问题</a:t>
            </a:r>
            <a:r>
              <a:rPr lang="zh-CN" altLang="en-US" sz="1600" dirty="0" smtClean="0"/>
              <a:t>：</a:t>
            </a:r>
            <a:r>
              <a:rPr lang="en-US" altLang="zh-CN" sz="1600" dirty="0"/>
              <a:t>1</a:t>
            </a:r>
            <a:r>
              <a:rPr lang="zh-CN" altLang="en-US" sz="1600" dirty="0"/>
              <a:t>）自动驾驶车辆在行人移动的情况下表现得谨慎吗 </a:t>
            </a:r>
            <a:r>
              <a:rPr lang="en-US" altLang="zh-CN" sz="1600" dirty="0"/>
              <a:t>2</a:t>
            </a:r>
            <a:r>
              <a:rPr lang="zh-CN" altLang="en-US" sz="1600" dirty="0"/>
              <a:t>）车辆是主动合入还是让</a:t>
            </a:r>
            <a:r>
              <a:rPr lang="zh-CN" altLang="en-US" sz="1600" dirty="0" smtClean="0"/>
              <a:t>行</a:t>
            </a:r>
            <a:endParaRPr lang="en-US" altLang="zh-CN" sz="1600" dirty="0" smtClean="0"/>
          </a:p>
        </p:txBody>
      </p:sp>
      <p:sp>
        <p:nvSpPr>
          <p:cNvPr id="8" name="文本框 7"/>
          <p:cNvSpPr txBox="1"/>
          <p:nvPr/>
        </p:nvSpPr>
        <p:spPr>
          <a:xfrm>
            <a:off x="199347" y="912373"/>
            <a:ext cx="36142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</a:t>
            </a:r>
            <a:r>
              <a:rPr lang="zh-CN" altLang="en-US" dirty="0" smtClean="0"/>
              <a:t>、静态场景特征提取：车道几何、停车线、人行横道</a:t>
            </a:r>
            <a:endParaRPr lang="en-US" altLang="zh-CN" dirty="0" smtClean="0"/>
          </a:p>
        </p:txBody>
      </p:sp>
      <p:sp>
        <p:nvSpPr>
          <p:cNvPr id="9" name="文本框 8"/>
          <p:cNvSpPr txBox="1"/>
          <p:nvPr/>
        </p:nvSpPr>
        <p:spPr>
          <a:xfrm>
            <a:off x="199347" y="2793632"/>
            <a:ext cx="36619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2</a:t>
            </a:r>
            <a:r>
              <a:rPr lang="zh-CN" altLang="en-US" dirty="0" smtClean="0"/>
              <a:t>、基于</a:t>
            </a:r>
            <a:r>
              <a:rPr lang="en-US" altLang="zh-CN" dirty="0" smtClean="0"/>
              <a:t>VLM</a:t>
            </a:r>
            <a:r>
              <a:rPr lang="zh-CN" altLang="en-US" dirty="0" smtClean="0"/>
              <a:t>动态语义提取：前车存在性、合并行为、行人参与情况</a:t>
            </a:r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347" y="1558705"/>
            <a:ext cx="1983698" cy="1160026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7205" y="1552065"/>
            <a:ext cx="1913773" cy="1166666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6483139" y="3952865"/>
            <a:ext cx="5001031" cy="2626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5</a:t>
            </a:r>
            <a:r>
              <a:rPr lang="zh-CN" altLang="en-US" dirty="0" smtClean="0"/>
              <a:t>、</a:t>
            </a:r>
            <a:r>
              <a:rPr lang="zh-CN" altLang="en-US" sz="1600" b="1" dirty="0" smtClean="0"/>
              <a:t>融合规则</a:t>
            </a:r>
            <a:r>
              <a:rPr lang="zh-CN" altLang="en-US" sz="1600" dirty="0" smtClean="0"/>
              <a:t>：</a:t>
            </a:r>
            <a:endParaRPr lang="en-US" altLang="zh-CN" sz="1600" dirty="0" smtClean="0"/>
          </a:p>
          <a:p>
            <a:pPr>
              <a:lnSpc>
                <a:spcPts val="2200"/>
              </a:lnSpc>
            </a:pPr>
            <a:r>
              <a:rPr lang="en-US" altLang="zh-CN" sz="1600" dirty="0"/>
              <a:t>1</a:t>
            </a:r>
            <a:r>
              <a:rPr lang="zh-CN" altLang="en-US" sz="1600" dirty="0"/>
              <a:t>）激进驾驶行为通常能被两种方法一致识别；即使出现分歧</a:t>
            </a:r>
            <a:r>
              <a:rPr lang="zh-CN" altLang="en-US" sz="1600" dirty="0" smtClean="0"/>
              <a:t>，</a:t>
            </a:r>
            <a:r>
              <a:rPr lang="zh-CN" altLang="en-US" sz="1600" dirty="0"/>
              <a:t>两者</a:t>
            </a:r>
            <a:r>
              <a:rPr lang="zh-CN" altLang="en-US" sz="1600" dirty="0" smtClean="0"/>
              <a:t>也</a:t>
            </a:r>
            <a:r>
              <a:rPr lang="zh-CN" altLang="en-US" sz="1600" dirty="0"/>
              <a:t>往往各自捕捉到对方遗漏的有效信号</a:t>
            </a:r>
            <a:r>
              <a:rPr lang="en-US" altLang="zh-CN" sz="1600" dirty="0"/>
              <a:t>——</a:t>
            </a:r>
            <a:r>
              <a:rPr lang="zh-CN" altLang="en-US" sz="1600" dirty="0"/>
              <a:t>这种互补性表明，对激进行为应采取宽松合并策略（即任一方判定即成立）</a:t>
            </a:r>
            <a:endParaRPr lang="en-US" altLang="zh-CN" sz="1600" dirty="0"/>
          </a:p>
          <a:p>
            <a:pPr>
              <a:lnSpc>
                <a:spcPts val="2200"/>
              </a:lnSpc>
            </a:pPr>
            <a:r>
              <a:rPr lang="en-US" altLang="zh-CN" sz="1600" dirty="0"/>
              <a:t>2</a:t>
            </a:r>
            <a:r>
              <a:rPr lang="zh-CN" altLang="en-US" sz="1600" dirty="0"/>
              <a:t>）</a:t>
            </a:r>
            <a:r>
              <a:rPr lang="en-US" altLang="zh-CN" sz="1600" dirty="0"/>
              <a:t>VLM </a:t>
            </a:r>
            <a:r>
              <a:rPr lang="zh-CN" altLang="en-US" sz="1600" dirty="0"/>
              <a:t>更容易将保守型与正常型混淆，尤其是在低速或交互意图模糊的场景中。因此，对“保守”标签采用了更严格的判定（即两方判定才成立）</a:t>
            </a:r>
            <a:endParaRPr lang="en-US" altLang="zh-CN" sz="1600" dirty="0"/>
          </a:p>
          <a:p>
            <a:pPr>
              <a:lnSpc>
                <a:spcPts val="2200"/>
              </a:lnSpc>
            </a:pPr>
            <a:r>
              <a:rPr lang="en-US" altLang="zh-CN" sz="1600" dirty="0"/>
              <a:t>3</a:t>
            </a:r>
            <a:r>
              <a:rPr lang="zh-CN" altLang="en-US" sz="1600" dirty="0"/>
              <a:t>）其余情况统一归为“正常”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2360908" y="1558704"/>
            <a:ext cx="0" cy="1122503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411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1525</TotalTime>
  <Words>694</Words>
  <Application>Microsoft Office PowerPoint</Application>
  <PresentationFormat>宽屏</PresentationFormat>
  <Paragraphs>43</Paragraphs>
  <Slides>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宋体</vt:lpstr>
      <vt:lpstr>Arial</vt:lpstr>
      <vt:lpstr>Office 主题​​</vt:lpstr>
      <vt:lpstr>PowerPoint 演示文稿</vt:lpstr>
      <vt:lpstr> 数据集构建</vt:lpstr>
      <vt:lpstr> 驾驶偏好建模与标注框架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lzt</dc:creator>
  <cp:lastModifiedBy>lzt</cp:lastModifiedBy>
  <cp:revision>16</cp:revision>
  <dcterms:created xsi:type="dcterms:W3CDTF">2026-02-24T14:34:07Z</dcterms:created>
  <dcterms:modified xsi:type="dcterms:W3CDTF">2026-02-26T16:06:41Z</dcterms:modified>
</cp:coreProperties>
</file>

<file path=docProps/thumbnail.jpeg>
</file>